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3" r:id="rId8"/>
    <p:sldId id="264" r:id="rId9"/>
    <p:sldId id="267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 Medium" panose="020B0604020202020204" charset="0"/>
      <p:regular r:id="rId16"/>
    </p:embeddedFont>
    <p:embeddedFont>
      <p:font typeface="Dingos Stamp" panose="020B0604020202020204" charset="0"/>
      <p:regular r:id="rId17"/>
    </p:embeddedFont>
    <p:embeddedFont>
      <p:font typeface="DM Sans" panose="020B0604020202020204" charset="0"/>
      <p:regular r:id="rId18"/>
    </p:embeddedFont>
    <p:embeddedFont>
      <p:font typeface="Georgia Pro Cond Semibold" panose="02040706050405020303" pitchFamily="18" charset="0"/>
      <p:bold r:id="rId19"/>
      <p:boldItalic r:id="rId20"/>
    </p:embeddedFont>
    <p:embeddedFont>
      <p:font typeface="Khmer OS Content" panose="02000500000000020004" pitchFamily="2" charset="0"/>
      <p:regular r:id="rId21"/>
    </p:embeddedFont>
    <p:embeddedFont>
      <p:font typeface="Khmer OS Muol Light" panose="02000500000000020004" pitchFamily="2" charset="0"/>
      <p:regular r:id="rId22"/>
    </p:embeddedFont>
    <p:embeddedFont>
      <p:font typeface="League Spartan" panose="020B0604020202020204" charset="0"/>
      <p:regular r:id="rId23"/>
    </p:embeddedFont>
    <p:embeddedFont>
      <p:font typeface="Oswal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14-1-2025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2233" y="9069636"/>
            <a:ext cx="3274284" cy="3056877"/>
          </a:xfrm>
          <a:custGeom>
            <a:avLst/>
            <a:gdLst/>
            <a:ahLst/>
            <a:cxnLst/>
            <a:rect l="l" t="t" r="r" b="b"/>
            <a:pathLst>
              <a:path w="3274284" h="3056877">
                <a:moveTo>
                  <a:pt x="0" y="0"/>
                </a:moveTo>
                <a:lnTo>
                  <a:pt x="3274284" y="0"/>
                </a:lnTo>
                <a:lnTo>
                  <a:pt x="3274284" y="3056877"/>
                </a:lnTo>
                <a:lnTo>
                  <a:pt x="0" y="3056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1078" y="9069636"/>
            <a:ext cx="4094905" cy="3375530"/>
          </a:xfrm>
          <a:custGeom>
            <a:avLst/>
            <a:gdLst/>
            <a:ahLst/>
            <a:cxnLst/>
            <a:rect l="l" t="t" r="r" b="b"/>
            <a:pathLst>
              <a:path w="4094905" h="3375530">
                <a:moveTo>
                  <a:pt x="0" y="0"/>
                </a:moveTo>
                <a:lnTo>
                  <a:pt x="4094905" y="0"/>
                </a:lnTo>
                <a:lnTo>
                  <a:pt x="4094905" y="3375530"/>
                </a:lnTo>
                <a:lnTo>
                  <a:pt x="0" y="3375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381400" y="2830431"/>
            <a:ext cx="2619985" cy="3496300"/>
          </a:xfrm>
          <a:custGeom>
            <a:avLst/>
            <a:gdLst/>
            <a:ahLst/>
            <a:cxnLst/>
            <a:rect l="l" t="t" r="r" b="b"/>
            <a:pathLst>
              <a:path w="2619985" h="3496300">
                <a:moveTo>
                  <a:pt x="0" y="0"/>
                </a:moveTo>
                <a:lnTo>
                  <a:pt x="2619984" y="0"/>
                </a:lnTo>
                <a:lnTo>
                  <a:pt x="2619984" y="3496299"/>
                </a:lnTo>
                <a:lnTo>
                  <a:pt x="0" y="3496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44055" y="9022071"/>
            <a:ext cx="2816201" cy="3728894"/>
          </a:xfrm>
          <a:custGeom>
            <a:avLst/>
            <a:gdLst/>
            <a:ahLst/>
            <a:cxnLst/>
            <a:rect l="l" t="t" r="r" b="b"/>
            <a:pathLst>
              <a:path w="2816201" h="3728894">
                <a:moveTo>
                  <a:pt x="0" y="0"/>
                </a:moveTo>
                <a:lnTo>
                  <a:pt x="2816201" y="0"/>
                </a:lnTo>
                <a:lnTo>
                  <a:pt x="2816201" y="3728894"/>
                </a:lnTo>
                <a:lnTo>
                  <a:pt x="0" y="372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3296767">
            <a:off x="-1561456" y="-1970784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8" y="0"/>
                </a:lnTo>
                <a:lnTo>
                  <a:pt x="3897988" y="3967596"/>
                </a:lnTo>
                <a:lnTo>
                  <a:pt x="0" y="3967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226495" y="-3016901"/>
            <a:ext cx="4067926" cy="3723751"/>
          </a:xfrm>
          <a:custGeom>
            <a:avLst/>
            <a:gdLst/>
            <a:ahLst/>
            <a:cxnLst/>
            <a:rect l="l" t="t" r="r" b="b"/>
            <a:pathLst>
              <a:path w="4067926" h="3723751">
                <a:moveTo>
                  <a:pt x="0" y="0"/>
                </a:moveTo>
                <a:lnTo>
                  <a:pt x="4067926" y="0"/>
                </a:lnTo>
                <a:lnTo>
                  <a:pt x="4067926" y="3723751"/>
                </a:lnTo>
                <a:lnTo>
                  <a:pt x="0" y="3723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862547" y="-3838884"/>
            <a:ext cx="5614238" cy="4631189"/>
          </a:xfrm>
          <a:custGeom>
            <a:avLst/>
            <a:gdLst/>
            <a:ahLst/>
            <a:cxnLst/>
            <a:rect l="l" t="t" r="r" b="b"/>
            <a:pathLst>
              <a:path w="5614238" h="4631189">
                <a:moveTo>
                  <a:pt x="0" y="0"/>
                </a:moveTo>
                <a:lnTo>
                  <a:pt x="5614238" y="0"/>
                </a:lnTo>
                <a:lnTo>
                  <a:pt x="5614238" y="4631189"/>
                </a:lnTo>
                <a:lnTo>
                  <a:pt x="0" y="4631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85121" y="-3236590"/>
            <a:ext cx="5395684" cy="4800663"/>
          </a:xfrm>
          <a:custGeom>
            <a:avLst/>
            <a:gdLst/>
            <a:ahLst/>
            <a:cxnLst/>
            <a:rect l="l" t="t" r="r" b="b"/>
            <a:pathLst>
              <a:path w="5395684" h="4800663">
                <a:moveTo>
                  <a:pt x="0" y="0"/>
                </a:moveTo>
                <a:lnTo>
                  <a:pt x="5395684" y="0"/>
                </a:lnTo>
                <a:lnTo>
                  <a:pt x="5395684" y="4800663"/>
                </a:lnTo>
                <a:lnTo>
                  <a:pt x="0" y="4800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98406" y="8246222"/>
            <a:ext cx="4086735" cy="3648254"/>
          </a:xfrm>
          <a:custGeom>
            <a:avLst/>
            <a:gdLst/>
            <a:ahLst/>
            <a:cxnLst/>
            <a:rect l="l" t="t" r="r" b="b"/>
            <a:pathLst>
              <a:path w="4086735" h="3648254">
                <a:moveTo>
                  <a:pt x="0" y="0"/>
                </a:moveTo>
                <a:lnTo>
                  <a:pt x="4086736" y="0"/>
                </a:lnTo>
                <a:lnTo>
                  <a:pt x="4086736" y="3648254"/>
                </a:lnTo>
                <a:lnTo>
                  <a:pt x="0" y="3648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73497" y="7200900"/>
            <a:ext cx="4204395" cy="4114800"/>
          </a:xfrm>
          <a:custGeom>
            <a:avLst/>
            <a:gdLst/>
            <a:ahLst/>
            <a:cxnLst/>
            <a:rect l="l" t="t" r="r" b="b"/>
            <a:pathLst>
              <a:path w="4204395" h="4114800">
                <a:moveTo>
                  <a:pt x="0" y="0"/>
                </a:moveTo>
                <a:lnTo>
                  <a:pt x="4204394" y="0"/>
                </a:lnTo>
                <a:lnTo>
                  <a:pt x="4204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344709">
            <a:off x="17330942" y="4932365"/>
            <a:ext cx="3550922" cy="2929158"/>
          </a:xfrm>
          <a:custGeom>
            <a:avLst/>
            <a:gdLst/>
            <a:ahLst/>
            <a:cxnLst/>
            <a:rect l="l" t="t" r="r" b="b"/>
            <a:pathLst>
              <a:path w="3550922" h="2929158">
                <a:moveTo>
                  <a:pt x="0" y="0"/>
                </a:moveTo>
                <a:lnTo>
                  <a:pt x="3550922" y="0"/>
                </a:lnTo>
                <a:lnTo>
                  <a:pt x="3550922" y="2929158"/>
                </a:lnTo>
                <a:lnTo>
                  <a:pt x="0" y="2929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1733547"/>
            <a:ext cx="3376165" cy="3151993"/>
          </a:xfrm>
          <a:custGeom>
            <a:avLst/>
            <a:gdLst/>
            <a:ahLst/>
            <a:cxnLst/>
            <a:rect l="l" t="t" r="r" b="b"/>
            <a:pathLst>
              <a:path w="3376165" h="3151993">
                <a:moveTo>
                  <a:pt x="0" y="0"/>
                </a:moveTo>
                <a:lnTo>
                  <a:pt x="3376165" y="0"/>
                </a:lnTo>
                <a:lnTo>
                  <a:pt x="3376165" y="3151993"/>
                </a:lnTo>
                <a:lnTo>
                  <a:pt x="0" y="31519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CEA7D-1AC1-42D9-81A2-800B2FB1511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16" b="94515" l="6959" r="91237">
                        <a14:foregroundMark x1="26289" y1="24262" x2="24485" y2="45359"/>
                        <a14:foregroundMark x1="17526" y1="34599" x2="18814" y2="55274"/>
                        <a14:foregroundMark x1="39948" y1="54641" x2="37887" y2="62447"/>
                        <a14:foregroundMark x1="34021" y1="51899" x2="37887" y2="59916"/>
                        <a14:foregroundMark x1="30155" y1="21941" x2="64691" y2="30380"/>
                        <a14:foregroundMark x1="64691" y1="30380" x2="29381" y2="25949"/>
                        <a14:foregroundMark x1="29381" y1="25949" x2="32990" y2="33755"/>
                        <a14:foregroundMark x1="76031" y1="37975" x2="74485" y2="40295"/>
                        <a14:foregroundMark x1="76804" y1="44515" x2="76804" y2="44515"/>
                        <a14:foregroundMark x1="76804" y1="44515" x2="26289" y2="36920"/>
                        <a14:foregroundMark x1="26289" y1="36920" x2="20876" y2="40084"/>
                        <a14:foregroundMark x1="33247" y1="43038" x2="61856" y2="35021"/>
                        <a14:foregroundMark x1="61856" y1="35021" x2="68041" y2="42616"/>
                        <a14:foregroundMark x1="29639" y1="40928" x2="30412" y2="46414"/>
                        <a14:foregroundMark x1="47938" y1="46624" x2="62371" y2="46624"/>
                        <a14:foregroundMark x1="74227" y1="37764" x2="78351" y2="47046"/>
                        <a14:foregroundMark x1="65464" y1="33966" x2="74485" y2="39030"/>
                        <a14:foregroundMark x1="32990" y1="33544" x2="39175" y2="33755"/>
                        <a14:foregroundMark x1="22938" y1="15823" x2="25258" y2="18776"/>
                        <a14:foregroundMark x1="28093" y1="22574" x2="27835" y2="24895"/>
                        <a14:foregroundMark x1="22165" y1="21308" x2="31959" y2="22363"/>
                        <a14:foregroundMark x1="9021" y1="13291" x2="11598" y2="69831"/>
                        <a14:foregroundMark x1="43299" y1="40084" x2="46907" y2="50422"/>
                        <a14:foregroundMark x1="23711" y1="39873" x2="20361" y2="52954"/>
                        <a14:foregroundMark x1="37371" y1="86287" x2="54124" y2="90717"/>
                        <a14:foregroundMark x1="7216" y1="43460" x2="8247" y2="58861"/>
                        <a14:foregroundMark x1="87629" y1="33755" x2="90206" y2="55063"/>
                        <a14:foregroundMark x1="90464" y1="57384" x2="91237" y2="68143"/>
                        <a14:foregroundMark x1="46907" y1="91561" x2="48196" y2="94515"/>
                        <a14:foregroundMark x1="89433" y1="13502" x2="90464" y2="26371"/>
                        <a14:foregroundMark x1="90464" y1="14346" x2="91237" y2="24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16" y="802596"/>
            <a:ext cx="1609724" cy="1966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2D002B-BBF3-484A-BD45-1728F0FFB94C}"/>
              </a:ext>
            </a:extLst>
          </p:cNvPr>
          <p:cNvSpPr txBox="1"/>
          <p:nvPr/>
        </p:nvSpPr>
        <p:spPr>
          <a:xfrm>
            <a:off x="4448525" y="1014240"/>
            <a:ext cx="131014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3200" b="1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វិទ្យាស្ថានពហុបច្ចេកទេសភូមិភាគតេជោសែនបាត់ដំបង</a:t>
            </a:r>
            <a:endParaRPr lang="en-US" sz="3200" b="1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endParaRPr lang="en-US" sz="3600" dirty="0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978F163-BCAF-45B2-BE11-3442D7B0C3AF}"/>
              </a:ext>
            </a:extLst>
          </p:cNvPr>
          <p:cNvSpPr txBox="1"/>
          <p:nvPr/>
        </p:nvSpPr>
        <p:spPr>
          <a:xfrm>
            <a:off x="4236346" y="4696264"/>
            <a:ext cx="9815307" cy="2447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000" b="1" spc="161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ACTION SDLC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9ADD5912-6096-46FF-914F-0BF1706FF1CA}"/>
              </a:ext>
            </a:extLst>
          </p:cNvPr>
          <p:cNvSpPr txBox="1"/>
          <p:nvPr/>
        </p:nvSpPr>
        <p:spPr>
          <a:xfrm>
            <a:off x="4236347" y="3438109"/>
            <a:ext cx="9815307" cy="114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ASSIGNMENT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B8B35-A865-4729-8FB6-CA26F2E8C858}"/>
              </a:ext>
            </a:extLst>
          </p:cNvPr>
          <p:cNvSpPr/>
          <p:nvPr/>
        </p:nvSpPr>
        <p:spPr>
          <a:xfrm>
            <a:off x="7875223" y="4311493"/>
            <a:ext cx="2537554" cy="1187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5400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</a:t>
            </a: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CDB8B897-2677-4CA9-B3A7-52402F3F55B4}"/>
              </a:ext>
            </a:extLst>
          </p:cNvPr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F75AC06-18C5-4CB1-A168-73A6DCD0CE97}"/>
                </a:ext>
              </a:extLst>
            </p:cNvPr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89787EFF-FB2D-4BE4-981B-C49021077945}"/>
                </a:ext>
              </a:extLst>
            </p:cNvPr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2233" y="9069636"/>
            <a:ext cx="3274284" cy="3056877"/>
          </a:xfrm>
          <a:custGeom>
            <a:avLst/>
            <a:gdLst/>
            <a:ahLst/>
            <a:cxnLst/>
            <a:rect l="l" t="t" r="r" b="b"/>
            <a:pathLst>
              <a:path w="3274284" h="3056877">
                <a:moveTo>
                  <a:pt x="0" y="0"/>
                </a:moveTo>
                <a:lnTo>
                  <a:pt x="3274284" y="0"/>
                </a:lnTo>
                <a:lnTo>
                  <a:pt x="3274284" y="3056877"/>
                </a:lnTo>
                <a:lnTo>
                  <a:pt x="0" y="3056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1078" y="9069636"/>
            <a:ext cx="4094905" cy="3375530"/>
          </a:xfrm>
          <a:custGeom>
            <a:avLst/>
            <a:gdLst/>
            <a:ahLst/>
            <a:cxnLst/>
            <a:rect l="l" t="t" r="r" b="b"/>
            <a:pathLst>
              <a:path w="4094905" h="3375530">
                <a:moveTo>
                  <a:pt x="0" y="0"/>
                </a:moveTo>
                <a:lnTo>
                  <a:pt x="4094905" y="0"/>
                </a:lnTo>
                <a:lnTo>
                  <a:pt x="4094905" y="3375530"/>
                </a:lnTo>
                <a:lnTo>
                  <a:pt x="0" y="3375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381400" y="2830431"/>
            <a:ext cx="2619985" cy="3496300"/>
          </a:xfrm>
          <a:custGeom>
            <a:avLst/>
            <a:gdLst/>
            <a:ahLst/>
            <a:cxnLst/>
            <a:rect l="l" t="t" r="r" b="b"/>
            <a:pathLst>
              <a:path w="2619985" h="3496300">
                <a:moveTo>
                  <a:pt x="0" y="0"/>
                </a:moveTo>
                <a:lnTo>
                  <a:pt x="2619984" y="0"/>
                </a:lnTo>
                <a:lnTo>
                  <a:pt x="2619984" y="3496299"/>
                </a:lnTo>
                <a:lnTo>
                  <a:pt x="0" y="3496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44055" y="9022071"/>
            <a:ext cx="2816201" cy="3728894"/>
          </a:xfrm>
          <a:custGeom>
            <a:avLst/>
            <a:gdLst/>
            <a:ahLst/>
            <a:cxnLst/>
            <a:rect l="l" t="t" r="r" b="b"/>
            <a:pathLst>
              <a:path w="2816201" h="3728894">
                <a:moveTo>
                  <a:pt x="0" y="0"/>
                </a:moveTo>
                <a:lnTo>
                  <a:pt x="2816201" y="0"/>
                </a:lnTo>
                <a:lnTo>
                  <a:pt x="2816201" y="3728894"/>
                </a:lnTo>
                <a:lnTo>
                  <a:pt x="0" y="372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3296767">
            <a:off x="-1561456" y="-1970784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8" y="0"/>
                </a:lnTo>
                <a:lnTo>
                  <a:pt x="3897988" y="3967596"/>
                </a:lnTo>
                <a:lnTo>
                  <a:pt x="0" y="3967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332554" y="-2458922"/>
            <a:ext cx="4067926" cy="3723751"/>
          </a:xfrm>
          <a:custGeom>
            <a:avLst/>
            <a:gdLst/>
            <a:ahLst/>
            <a:cxnLst/>
            <a:rect l="l" t="t" r="r" b="b"/>
            <a:pathLst>
              <a:path w="4067926" h="3723751">
                <a:moveTo>
                  <a:pt x="0" y="0"/>
                </a:moveTo>
                <a:lnTo>
                  <a:pt x="4067926" y="0"/>
                </a:lnTo>
                <a:lnTo>
                  <a:pt x="4067926" y="3723751"/>
                </a:lnTo>
                <a:lnTo>
                  <a:pt x="0" y="3723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130897" y="-3067116"/>
            <a:ext cx="5614238" cy="4631189"/>
          </a:xfrm>
          <a:custGeom>
            <a:avLst/>
            <a:gdLst/>
            <a:ahLst/>
            <a:cxnLst/>
            <a:rect l="l" t="t" r="r" b="b"/>
            <a:pathLst>
              <a:path w="5614238" h="4631189">
                <a:moveTo>
                  <a:pt x="0" y="0"/>
                </a:moveTo>
                <a:lnTo>
                  <a:pt x="5614238" y="0"/>
                </a:lnTo>
                <a:lnTo>
                  <a:pt x="5614238" y="4631189"/>
                </a:lnTo>
                <a:lnTo>
                  <a:pt x="0" y="4631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85121" y="-3236590"/>
            <a:ext cx="5395684" cy="4800663"/>
          </a:xfrm>
          <a:custGeom>
            <a:avLst/>
            <a:gdLst/>
            <a:ahLst/>
            <a:cxnLst/>
            <a:rect l="l" t="t" r="r" b="b"/>
            <a:pathLst>
              <a:path w="5395684" h="4800663">
                <a:moveTo>
                  <a:pt x="0" y="0"/>
                </a:moveTo>
                <a:lnTo>
                  <a:pt x="5395684" y="0"/>
                </a:lnTo>
                <a:lnTo>
                  <a:pt x="5395684" y="4800663"/>
                </a:lnTo>
                <a:lnTo>
                  <a:pt x="0" y="4800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98406" y="8246222"/>
            <a:ext cx="4086735" cy="3648254"/>
          </a:xfrm>
          <a:custGeom>
            <a:avLst/>
            <a:gdLst/>
            <a:ahLst/>
            <a:cxnLst/>
            <a:rect l="l" t="t" r="r" b="b"/>
            <a:pathLst>
              <a:path w="4086735" h="3648254">
                <a:moveTo>
                  <a:pt x="0" y="0"/>
                </a:moveTo>
                <a:lnTo>
                  <a:pt x="4086736" y="0"/>
                </a:lnTo>
                <a:lnTo>
                  <a:pt x="4086736" y="3648254"/>
                </a:lnTo>
                <a:lnTo>
                  <a:pt x="0" y="3648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73497" y="7200900"/>
            <a:ext cx="4204395" cy="4114800"/>
          </a:xfrm>
          <a:custGeom>
            <a:avLst/>
            <a:gdLst/>
            <a:ahLst/>
            <a:cxnLst/>
            <a:rect l="l" t="t" r="r" b="b"/>
            <a:pathLst>
              <a:path w="4204395" h="4114800">
                <a:moveTo>
                  <a:pt x="0" y="0"/>
                </a:moveTo>
                <a:lnTo>
                  <a:pt x="4204394" y="0"/>
                </a:lnTo>
                <a:lnTo>
                  <a:pt x="4204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344709">
            <a:off x="17330942" y="4932365"/>
            <a:ext cx="3550922" cy="2929158"/>
          </a:xfrm>
          <a:custGeom>
            <a:avLst/>
            <a:gdLst/>
            <a:ahLst/>
            <a:cxnLst/>
            <a:rect l="l" t="t" r="r" b="b"/>
            <a:pathLst>
              <a:path w="3550922" h="2929158">
                <a:moveTo>
                  <a:pt x="0" y="0"/>
                </a:moveTo>
                <a:lnTo>
                  <a:pt x="3550922" y="0"/>
                </a:lnTo>
                <a:lnTo>
                  <a:pt x="3550922" y="2929158"/>
                </a:lnTo>
                <a:lnTo>
                  <a:pt x="0" y="2929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1733547"/>
            <a:ext cx="3376165" cy="3151993"/>
          </a:xfrm>
          <a:custGeom>
            <a:avLst/>
            <a:gdLst/>
            <a:ahLst/>
            <a:cxnLst/>
            <a:rect l="l" t="t" r="r" b="b"/>
            <a:pathLst>
              <a:path w="3376165" h="3151993">
                <a:moveTo>
                  <a:pt x="0" y="0"/>
                </a:moveTo>
                <a:lnTo>
                  <a:pt x="3376165" y="0"/>
                </a:lnTo>
                <a:lnTo>
                  <a:pt x="3376165" y="3151993"/>
                </a:lnTo>
                <a:lnTo>
                  <a:pt x="0" y="31519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943559" y="3250034"/>
            <a:ext cx="15219985" cy="351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3679"/>
              </a:lnSpc>
            </a:pPr>
            <a:r>
              <a:rPr lang="en-US" sz="9600" dirty="0">
                <a:latin typeface="Georgia Pro Cond Semibold" panose="02040706050405020303" pitchFamily="18" charset="0"/>
              </a:rPr>
              <a:t>Thank for your attention</a:t>
            </a:r>
            <a:r>
              <a:rPr lang="en-US" sz="177700" dirty="0"/>
              <a:t> </a:t>
            </a:r>
            <a:br>
              <a:rPr lang="en-US" sz="9600" dirty="0"/>
            </a:br>
            <a:endParaRPr lang="en-US" sz="12000" spc="-156" dirty="0">
              <a:solidFill>
                <a:srgbClr val="B4CDB9"/>
              </a:solidFill>
              <a:latin typeface="Dingos Stamp"/>
              <a:ea typeface="Dingos Stamp"/>
              <a:cs typeface="Dingos Stamp"/>
              <a:sym typeface="Dingos Stamp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92416" y="9258300"/>
            <a:ext cx="2816201" cy="3728894"/>
          </a:xfrm>
          <a:custGeom>
            <a:avLst/>
            <a:gdLst/>
            <a:ahLst/>
            <a:cxnLst/>
            <a:rect l="l" t="t" r="r" b="b"/>
            <a:pathLst>
              <a:path w="2816201" h="3728894">
                <a:moveTo>
                  <a:pt x="0" y="0"/>
                </a:moveTo>
                <a:lnTo>
                  <a:pt x="2816201" y="0"/>
                </a:lnTo>
                <a:lnTo>
                  <a:pt x="2816201" y="3728894"/>
                </a:lnTo>
                <a:lnTo>
                  <a:pt x="0" y="372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3296767">
            <a:off x="-1739496" y="-2233275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465620" y="-2830892"/>
            <a:ext cx="4678856" cy="3859592"/>
          </a:xfrm>
          <a:custGeom>
            <a:avLst/>
            <a:gdLst/>
            <a:ahLst/>
            <a:cxnLst/>
            <a:rect l="l" t="t" r="r" b="b"/>
            <a:pathLst>
              <a:path w="4678856" h="3859592">
                <a:moveTo>
                  <a:pt x="0" y="0"/>
                </a:moveTo>
                <a:lnTo>
                  <a:pt x="4678856" y="0"/>
                </a:lnTo>
                <a:lnTo>
                  <a:pt x="4678856" y="3859592"/>
                </a:lnTo>
                <a:lnTo>
                  <a:pt x="0" y="3859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08617" y="8246222"/>
            <a:ext cx="3776525" cy="3371327"/>
          </a:xfrm>
          <a:custGeom>
            <a:avLst/>
            <a:gdLst/>
            <a:ahLst/>
            <a:cxnLst/>
            <a:rect l="l" t="t" r="r" b="b"/>
            <a:pathLst>
              <a:path w="3776525" h="3371327">
                <a:moveTo>
                  <a:pt x="0" y="0"/>
                </a:moveTo>
                <a:lnTo>
                  <a:pt x="3776525" y="0"/>
                </a:lnTo>
                <a:lnTo>
                  <a:pt x="3776525" y="3371327"/>
                </a:lnTo>
                <a:lnTo>
                  <a:pt x="0" y="3371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44709">
            <a:off x="17231641" y="5287385"/>
            <a:ext cx="3550922" cy="2929158"/>
          </a:xfrm>
          <a:custGeom>
            <a:avLst/>
            <a:gdLst/>
            <a:ahLst/>
            <a:cxnLst/>
            <a:rect l="l" t="t" r="r" b="b"/>
            <a:pathLst>
              <a:path w="3550922" h="2929158">
                <a:moveTo>
                  <a:pt x="0" y="0"/>
                </a:moveTo>
                <a:lnTo>
                  <a:pt x="3550922" y="0"/>
                </a:lnTo>
                <a:lnTo>
                  <a:pt x="3550922" y="2929159"/>
                </a:lnTo>
                <a:lnTo>
                  <a:pt x="0" y="292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3187229" y="1766752"/>
            <a:ext cx="4215929" cy="3751008"/>
          </a:xfrm>
          <a:custGeom>
            <a:avLst/>
            <a:gdLst/>
            <a:ahLst/>
            <a:cxnLst/>
            <a:rect l="l" t="t" r="r" b="b"/>
            <a:pathLst>
              <a:path w="4215929" h="3751008">
                <a:moveTo>
                  <a:pt x="0" y="0"/>
                </a:moveTo>
                <a:lnTo>
                  <a:pt x="4215929" y="0"/>
                </a:lnTo>
                <a:lnTo>
                  <a:pt x="4215929" y="3751008"/>
                </a:lnTo>
                <a:lnTo>
                  <a:pt x="0" y="3751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CDD32C46-EA1B-4D3D-BC14-33C727C50E68}"/>
              </a:ext>
            </a:extLst>
          </p:cNvPr>
          <p:cNvGrpSpPr/>
          <p:nvPr/>
        </p:nvGrpSpPr>
        <p:grpSpPr>
          <a:xfrm>
            <a:off x="5019320" y="2901697"/>
            <a:ext cx="1400485" cy="5518403"/>
            <a:chOff x="0" y="0"/>
            <a:chExt cx="368852" cy="1710138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CC0ED974-C184-4B76-B116-811AEFEB3C3A}"/>
                </a:ext>
              </a:extLst>
            </p:cNvPr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BB744C7F-5C76-43AC-B376-32C32CB0D3D9}"/>
                </a:ext>
              </a:extLst>
            </p:cNvPr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C14B5972-46B4-4C0F-9CB1-898139CB74FD}"/>
              </a:ext>
            </a:extLst>
          </p:cNvPr>
          <p:cNvSpPr txBox="1"/>
          <p:nvPr/>
        </p:nvSpPr>
        <p:spPr>
          <a:xfrm>
            <a:off x="4888965" y="1657313"/>
            <a:ext cx="9039808" cy="818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552"/>
              </a:lnSpc>
              <a:spcBef>
                <a:spcPct val="0"/>
              </a:spcBef>
            </a:pPr>
            <a:r>
              <a:rPr lang="en-US" sz="9600" b="1" dirty="0">
                <a:latin typeface="League Spartan"/>
                <a:ea typeface="League Spartan"/>
                <a:cs typeface="League Spartan"/>
                <a:sym typeface="League Spartan"/>
              </a:rPr>
              <a:t>Team member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4B38A1D6-3E96-490A-8BA4-CB50A2DFB2F5}"/>
              </a:ext>
            </a:extLst>
          </p:cNvPr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5EE81A0-D3FC-4051-B430-0EF9C1AD4C7F}"/>
              </a:ext>
            </a:extLst>
          </p:cNvPr>
          <p:cNvSpPr txBox="1"/>
          <p:nvPr/>
        </p:nvSpPr>
        <p:spPr>
          <a:xfrm>
            <a:off x="5263697" y="408871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985AE30-DFB4-4736-93C6-BD705DD9BB4E}"/>
              </a:ext>
            </a:extLst>
          </p:cNvPr>
          <p:cNvSpPr txBox="1"/>
          <p:nvPr/>
        </p:nvSpPr>
        <p:spPr>
          <a:xfrm>
            <a:off x="5243385" y="496272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89B9773-5FC5-4F74-BC29-6E317FC9E097}"/>
              </a:ext>
            </a:extLst>
          </p:cNvPr>
          <p:cNvSpPr txBox="1"/>
          <p:nvPr/>
        </p:nvSpPr>
        <p:spPr>
          <a:xfrm>
            <a:off x="5263696" y="576766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0A62A0D-430A-496D-91CD-02D53A08D796}"/>
              </a:ext>
            </a:extLst>
          </p:cNvPr>
          <p:cNvSpPr txBox="1"/>
          <p:nvPr/>
        </p:nvSpPr>
        <p:spPr>
          <a:xfrm>
            <a:off x="5250952" y="66416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5408C410-A7DC-4A19-BE7F-44224C69545B}"/>
              </a:ext>
            </a:extLst>
          </p:cNvPr>
          <p:cNvSpPr txBox="1"/>
          <p:nvPr/>
        </p:nvSpPr>
        <p:spPr>
          <a:xfrm>
            <a:off x="6563399" y="3343788"/>
            <a:ext cx="5790503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ជន បញ្ញា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  <a:p>
            <a:pPr algn="l">
              <a:lnSpc>
                <a:spcPts val="3483"/>
              </a:lnSpc>
            </a:pPr>
            <a:endParaRPr lang="en-US" sz="2524" spc="24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43C6CCA4-B79C-4C52-AF6C-F916FF274892}"/>
              </a:ext>
            </a:extLst>
          </p:cNvPr>
          <p:cNvSpPr txBox="1"/>
          <p:nvPr/>
        </p:nvSpPr>
        <p:spPr>
          <a:xfrm>
            <a:off x="6595743" y="4208658"/>
            <a:ext cx="6076629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រ៉ាន់ មករ៉ា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  <a:p>
            <a:pPr algn="l">
              <a:lnSpc>
                <a:spcPts val="3483"/>
              </a:lnSpc>
            </a:pPr>
            <a:endParaRPr lang="en-US" sz="2524" spc="24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8488DA46-06E3-47E3-BE8D-0D74DE105AB4}"/>
              </a:ext>
            </a:extLst>
          </p:cNvPr>
          <p:cNvSpPr txBox="1"/>
          <p:nvPr/>
        </p:nvSpPr>
        <p:spPr>
          <a:xfrm>
            <a:off x="6595743" y="4930143"/>
            <a:ext cx="5790503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ញឹម​ មាន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AFE14A9-B75A-4A86-B070-7374E4D04259}"/>
              </a:ext>
            </a:extLst>
          </p:cNvPr>
          <p:cNvSpPr txBox="1"/>
          <p:nvPr/>
        </p:nvSpPr>
        <p:spPr>
          <a:xfrm>
            <a:off x="6607430" y="5841663"/>
            <a:ext cx="6076629" cy="8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រិទ្ធ ណារុង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EED34BBC-8506-4240-8B87-B8402249E793}"/>
              </a:ext>
            </a:extLst>
          </p:cNvPr>
          <p:cNvSpPr txBox="1"/>
          <p:nvPr/>
        </p:nvSpPr>
        <p:spPr>
          <a:xfrm>
            <a:off x="6607430" y="6642507"/>
            <a:ext cx="6076629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មន សុធា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4EE9D14C-AB53-41F6-B317-7390AC2F211E}"/>
              </a:ext>
            </a:extLst>
          </p:cNvPr>
          <p:cNvSpPr txBox="1"/>
          <p:nvPr/>
        </p:nvSpPr>
        <p:spPr>
          <a:xfrm>
            <a:off x="5250952" y="75156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 dirty="0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95E5831B-AAEB-476B-AA8A-CF236C219312}"/>
              </a:ext>
            </a:extLst>
          </p:cNvPr>
          <p:cNvSpPr txBox="1"/>
          <p:nvPr/>
        </p:nvSpPr>
        <p:spPr>
          <a:xfrm>
            <a:off x="6595742" y="7552943"/>
            <a:ext cx="6076629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m-KH" sz="2800" b="1" dirty="0">
                <a:solidFill>
                  <a:srgbClr val="000000"/>
                </a:solidFill>
                <a:latin typeface="Khmer OS Content" panose="02000500000000020004" pitchFamily="2" charset="0"/>
                <a:ea typeface="Cy Grotesk Key Bold"/>
                <a:cs typeface="Khmer OS Content" panose="02000500000000020004" pitchFamily="2" charset="0"/>
                <a:sym typeface="Cy Grotesk Key Bold"/>
              </a:rPr>
              <a:t>សាត តេវ៉ា</a:t>
            </a:r>
            <a:endParaRPr lang="en-US" sz="2800" b="1" dirty="0">
              <a:solidFill>
                <a:srgbClr val="000000"/>
              </a:solidFill>
              <a:latin typeface="Khmer OS Content" panose="02000500000000020004" pitchFamily="2" charset="0"/>
              <a:ea typeface="Cy Grotesk Key Bold"/>
              <a:cs typeface="Khmer OS Content" panose="02000500000000020004" pitchFamily="2" charset="0"/>
              <a:sym typeface="Cy Grotesk Key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76400" y="325545"/>
            <a:ext cx="14473087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6"/>
              </a:lnSpc>
            </a:pPr>
            <a:r>
              <a:rPr lang="en-US" sz="6400" spc="-83" dirty="0">
                <a:solidFill>
                  <a:srgbClr val="96C5C8"/>
                </a:solidFill>
                <a:latin typeface="Dingos Stamp"/>
                <a:ea typeface="Dingos Stamp"/>
                <a:cs typeface="Dingos Stamp"/>
                <a:sym typeface="Dingos Stamp"/>
              </a:rPr>
              <a:t>Action SDLC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4076" y="1752600"/>
            <a:ext cx="17176724" cy="6781800"/>
            <a:chOff x="0" y="0"/>
            <a:chExt cx="1278995" cy="12869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8995" cy="1286939"/>
            </a:xfrm>
            <a:custGeom>
              <a:avLst/>
              <a:gdLst/>
              <a:ahLst/>
              <a:cxnLst/>
              <a:rect l="l" t="t" r="r" b="b"/>
              <a:pathLst>
                <a:path w="1278995" h="1286939">
                  <a:moveTo>
                    <a:pt x="30291" y="0"/>
                  </a:moveTo>
                  <a:lnTo>
                    <a:pt x="1248704" y="0"/>
                  </a:lnTo>
                  <a:cubicBezTo>
                    <a:pt x="1265433" y="0"/>
                    <a:pt x="1278995" y="13562"/>
                    <a:pt x="1278995" y="30291"/>
                  </a:cubicBezTo>
                  <a:lnTo>
                    <a:pt x="1278995" y="1256648"/>
                  </a:lnTo>
                  <a:cubicBezTo>
                    <a:pt x="1278995" y="1273377"/>
                    <a:pt x="1265433" y="1286939"/>
                    <a:pt x="1248704" y="1286939"/>
                  </a:cubicBezTo>
                  <a:lnTo>
                    <a:pt x="30291" y="1286939"/>
                  </a:lnTo>
                  <a:cubicBezTo>
                    <a:pt x="13562" y="1286939"/>
                    <a:pt x="0" y="1273377"/>
                    <a:pt x="0" y="1256648"/>
                  </a:cubicBezTo>
                  <a:lnTo>
                    <a:pt x="0" y="30291"/>
                  </a:lnTo>
                  <a:cubicBezTo>
                    <a:pt x="0" y="13562"/>
                    <a:pt x="13562" y="0"/>
                    <a:pt x="30291" y="0"/>
                  </a:cubicBezTo>
                  <a:close/>
                </a:path>
              </a:pathLst>
            </a:custGeom>
            <a:solidFill>
              <a:srgbClr val="B4CDB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8995" cy="1325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79252" y="5118034"/>
            <a:ext cx="3793669" cy="33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0"/>
              </a:lnSpc>
            </a:pPr>
            <a:endParaRPr lang="en-US" sz="1899" b="1" u="none" spc="113" dirty="0">
              <a:solidFill>
                <a:srgbClr val="3B3B3B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26FF0B-5A7C-4797-B33B-36A5BDD918B8}"/>
              </a:ext>
            </a:extLst>
          </p:cNvPr>
          <p:cNvSpPr/>
          <p:nvPr/>
        </p:nvSpPr>
        <p:spPr>
          <a:xfrm>
            <a:off x="963976" y="2239880"/>
            <a:ext cx="16669948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មានសកម្មភាពមួយចំនួនដែលត្រូវអនុវត្តក្នុងដំណាក់កាលចាប់ពី២ឡើង ទៅ។ សកម្មភាពទាំងនេះរួមមាន៖</a:t>
            </a:r>
            <a:endParaRPr lang="en-US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algn="ctr"/>
            <a:endParaRPr lang="en-US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	➢ ការរកអោយឃើញសេចក្តីពិត (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Fact Finding)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</a:p>
          <a:p>
            <a:pPr algn="ctr"/>
            <a:endParaRPr lang="km-KH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	➢ការកត់ត្រាជាឯកសារនិងការធ្វើបទបង្ហាញ (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Documentation and Presentation)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</a:p>
          <a:p>
            <a:pPr algn="ctr"/>
            <a:endParaRPr lang="km-KH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	➢ ការប៉ាន់ស្មាននិងការវាស់ទំហំការងារ 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(Estimation and Measurement) 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  <a:endParaRPr lang="en-US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algn="ctr"/>
            <a:endParaRPr lang="en-US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	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➢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ការវិភាគនូវភាពដែលអាចធ្វើបាន (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Feasibility Analysis)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</a:p>
          <a:p>
            <a:pPr algn="ctr"/>
            <a:endParaRPr lang="km-KH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	➢ការគ្រប់គ្រងលើគំរោងនិងដំណើរប្រតិបត្តិ  (</a:t>
            </a:r>
            <a:r>
              <a:rPr lang="en-US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Project and Process Management )</a:t>
            </a:r>
            <a:r>
              <a:rPr lang="km-KH" sz="3200" dirty="0">
                <a:ln w="0"/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  <a:endParaRPr lang="en-US" sz="3200" dirty="0">
              <a:ln w="0"/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D12A6DD4-50C7-4947-9D0D-D80A3160BA77}"/>
              </a:ext>
            </a:extLst>
          </p:cNvPr>
          <p:cNvSpPr/>
          <p:nvPr/>
        </p:nvSpPr>
        <p:spPr>
          <a:xfrm rot="3296767">
            <a:off x="15614397" y="-2703365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22014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8042" y="342900"/>
            <a:ext cx="9928458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0"/>
              </a:lnSpc>
            </a:pPr>
            <a:r>
              <a:rPr lang="en-US" sz="6000" spc="-78" dirty="0">
                <a:solidFill>
                  <a:srgbClr val="B4CDB9"/>
                </a:solidFill>
                <a:latin typeface="Dingos Stamp"/>
                <a:ea typeface="Dingos Stamp"/>
                <a:cs typeface="Dingos Stamp"/>
                <a:sym typeface="Dingos Stamp"/>
              </a:rPr>
              <a:t>Fact Finding</a:t>
            </a:r>
          </a:p>
          <a:p>
            <a:pPr marL="0" lvl="0" indent="0" algn="l">
              <a:lnSpc>
                <a:spcPts val="6840"/>
              </a:lnSpc>
            </a:pPr>
            <a:endParaRPr lang="en-US" sz="6000" spc="-78" dirty="0">
              <a:solidFill>
                <a:srgbClr val="B4CDB9"/>
              </a:solidFill>
              <a:latin typeface="Dingos Stamp"/>
              <a:ea typeface="Dingos Stamp"/>
              <a:cs typeface="Dingos Stamp"/>
              <a:sym typeface="Dingos Stam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88042" y="2086967"/>
            <a:ext cx="15504290" cy="2893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Fact-finding </a:t>
            </a:r>
            <a:r>
              <a:rPr lang="km-KH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គឺជាសកម្មភាពស្វែងរក និងប្រមូលព័ត៌មានដែលចាំបាច់សម្រាប់ការវិភាគ និងការរចនាប្រព័ន្ធព័ត៌មានឬកម្មវិធី</a:t>
            </a:r>
            <a:r>
              <a:rPr lang="en-US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km-KH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ដោយព័ត៌មានទាំងនោះនឹងក្លាយទៅជា </a:t>
            </a:r>
            <a:r>
              <a:rPr lang="en-US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files </a:t>
            </a:r>
            <a:r>
              <a:rPr lang="km-KH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ឬ </a:t>
            </a:r>
            <a:r>
              <a:rPr lang="en-US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tables </a:t>
            </a:r>
            <a:r>
              <a:rPr lang="km-KH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។</a:t>
            </a:r>
            <a:r>
              <a:rPr lang="en-US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r>
              <a:rPr lang="km-KH" sz="32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ដំ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ណើរការនេះប្រើសម្រាប់ការស្រាវជ្រាវ ការដោះស្រាយបញ្ហា និងការធ្វើការសម្រេចចិត្ត។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5B6974C-88A5-4B3D-929C-70F699A02551}"/>
              </a:ext>
            </a:extLst>
          </p:cNvPr>
          <p:cNvSpPr/>
          <p:nvPr/>
        </p:nvSpPr>
        <p:spPr>
          <a:xfrm rot="3296767">
            <a:off x="-2406035" y="-2258840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81225" y="1409700"/>
            <a:ext cx="13925550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ឧទាហរណ៍ :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Fact-finding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សម្រាប់ការស្រាវជ្រាវទីផ្សារ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ក្រុមហ៊ុនមួយចង់បើកការលក់ផលិតផលថ្មីនៅទីផ្សារថ្មី។ ដើម្បីទទួលបានព័ត៌មានពាក់ព័ន្ធ ចាប់ផ្ដើមដោយស្វែងរក៖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តម្លៃលើទីផ្សារនៃផលិតផលប្រកួតប្រជែង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តម្រូវការរបស់អតិថិជនក្នុងតំបន់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ប្រព័ន្ធចែកចាយដែលអាចប្រើប្រាស់បាន ។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7FE12019-12CB-4DBF-97A1-CFD17D1F257D}"/>
              </a:ext>
            </a:extLst>
          </p:cNvPr>
          <p:cNvSpPr/>
          <p:nvPr/>
        </p:nvSpPr>
        <p:spPr>
          <a:xfrm rot="10440475">
            <a:off x="15969843" y="-2131482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1378" y="163491"/>
            <a:ext cx="19323851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638"/>
              </a:lnSpc>
            </a:pPr>
            <a:r>
              <a:rPr lang="en-US" sz="5400" spc="-87" dirty="0">
                <a:solidFill>
                  <a:srgbClr val="B4CDB9"/>
                </a:solidFill>
                <a:latin typeface="Dingos Stamp"/>
                <a:ea typeface="Dingos Stamp"/>
                <a:cs typeface="Dingos Stamp"/>
                <a:sym typeface="Dingos Stamp"/>
              </a:rPr>
              <a:t>Document and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3203" y="1232122"/>
            <a:ext cx="14439696" cy="806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ការកត់ត្រាជាឯកសារនិងការធ្វើបទបង្ហាញគឺជាសកម្មភាពដែលត្រូវអនុវត្តក្នុងគ្រប់ ដំណាក់កាលទាំងអស់របស់វដ្តជីវិត នៃការអភិវឌ្ឍន៍ប្រព័ន្ធ។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ដូចជាក្នុងដំណាក់កាលទី១ នោះអ្នកវិភាគត្រូវកត់ត្រានូវផែនការណ៍សំរាប់បង្ហាញដល់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ម្ចាស់កម្មសិទ្ធ។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ចំណែកក្នុងដំណាក់កាលទី២ និងដំណាក់កាលទី៣ នោះអ្នកវិភាគត្រូវគូសដ្យាក្រាម រចនា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Data dictionary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និងរចនា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Forms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ទុកសំរាប់បង្ហាញដល់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Programmers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ដើម្បី បង្កើត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Tables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និង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Forms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ទាំងនោះ។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ក្នុងដំណាក់កាលទី៤ នោះអ្នកស្ថាបនាប្រព័ន្ធត្រូវធ្វើឯកសារសំរាប់បង្រៀនអោយ អ្នកប្រើប្រាស់ចេះប្រើប្រព័ន្ធព័ត៌មាន។ ចំណែកឯក្នុងដំណាក់កាលទី៥ អ្នកប្រើ ប្រាស់ជាអ្នកធ្វើឯកសារ អំពីចំណុចខ្វះខាតនិង 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Logical Error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របស់ប្រព័ន្ធ ព័ត៌មានសំរាប់បង្ហាញដល់អ្នកវិភាគនិងអ្នកស្ថាបនាប្រព័ន្ធអោយជួយកែតំរូវនិង បន្ថែមនូវចំណុចខ្វះខាតទាំងអស់នោះ។</a:t>
            </a:r>
            <a:endParaRPr lang="en-US" sz="3200" u="none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</p:txBody>
      </p:sp>
      <p:sp>
        <p:nvSpPr>
          <p:cNvPr id="6" name="Freeform 6"/>
          <p:cNvSpPr/>
          <p:nvPr/>
        </p:nvSpPr>
        <p:spPr>
          <a:xfrm rot="3296767">
            <a:off x="-2202669" y="-2082225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5" name="Freeform 5"/>
          <p:cNvSpPr/>
          <p:nvPr/>
        </p:nvSpPr>
        <p:spPr>
          <a:xfrm rot="7683814">
            <a:off x="15964026" y="-2294371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9" y="0"/>
                </a:lnTo>
                <a:lnTo>
                  <a:pt x="3897989" y="3967595"/>
                </a:lnTo>
                <a:lnTo>
                  <a:pt x="0" y="3967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505386" y="566159"/>
            <a:ext cx="1188479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30"/>
              </a:lnSpc>
            </a:pPr>
            <a:r>
              <a:rPr lang="en-US" sz="4500" spc="-58" dirty="0">
                <a:solidFill>
                  <a:srgbClr val="96C5C8"/>
                </a:solidFill>
                <a:latin typeface="Dingos Stamp"/>
                <a:ea typeface="Dingos Stamp"/>
                <a:cs typeface="Dingos Stamp"/>
                <a:sym typeface="Dingos Stamp"/>
              </a:rPr>
              <a:t>Estimate and Measurement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7065" y="1714500"/>
            <a:ext cx="14615162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ការប៉ាន់ស្មានគឺជាសកម្មភាពមួយក្នុងការកំណត់ពេល វេលានិងតំលៃដែលត្រូវចំណាយក្នុងការអភិវឌ្ឍន៍ប្រព័ន្ធ។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ឧទាហរណ៍: ក្នុងការបង្កើតកម្មវិធីថ្មីមួយ ក្រុមការងារ​អាចប៉ាន់ស្មានថា ការអភិវឌ្ឍន៍កម្មវិធីនេះត្រូវការពេលវេលាជាង ៣ ខែ និងថវិកាជាង ២០,០០០ ដុល្លារដើម្បីបញ្ចប់។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➢ចំណែកឯ ការវាស់ទំហំការងារ គឺជាសកម្មភាពក្នុងការ វាស់នូវលទ្ធភាព និងគុណភាពការងាររបស់អ្នកបង្កើត។ ការប៉ាន់ស្មាននិងការវាស់ទំហំការងារ ត្រូវអនុវត្តក្នុង ដំណាក់កាលទី១ ដល់ទី៤ របស់វដ្តជីវិតនៃការអភិវឌ្ឍន៍ប្រព័ន្ធ។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ឧទាហរណ៍:ការវាស់ពេលវេលា សម្រាប់ការងារដូចជា ការសាងសង់ជញ្ជាំង និងការតំឡើងដំបូលផ្ទះ។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3200" u="none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5959" y="393731"/>
            <a:ext cx="9384127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40"/>
              </a:lnSpc>
            </a:pPr>
            <a:r>
              <a:rPr lang="en-US" sz="5400" spc="-78" dirty="0">
                <a:solidFill>
                  <a:srgbClr val="B4CDB9"/>
                </a:solidFill>
                <a:latin typeface="Dingos Stamp"/>
                <a:ea typeface="Dingos Stamp"/>
                <a:cs typeface="Dingos Stamp"/>
                <a:sym typeface="Dingos Stamp"/>
              </a:rPr>
              <a:t>Feasibility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5959" y="1111627"/>
            <a:ext cx="15558087" cy="806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ភាពដែលអាចធ្វើបាន គឺជារង្វាស់មួយនៃរបៀបជាគុណប្រយោជន៍ក្នុងការអភិវឌ្ឍន៍ប្រព័ន្ធ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ព័ត៌មាន។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ហេតុនេះការវិភាគនូវភាពដែលអាចធ្វើបានគឺជាសកម្មភាពមួយក្នុងការវាស់នូវលទ្ធភាពដែលអាចធ្វើ បាន។ ការវិភាគនូវភាពដែលអាចធ្វើបានត្រូវអនុវត្តក្នុងគ្រប់ដំណាក់កាលទាំងអស់របស់វដ្តជីវិតនៃការអភិវឌ្ឍន៍ប្រព័ន្ធ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   ឧទាហរណ៍ : ការវិភាគនូវភាពដែលអាចធ្វើបានចំពោះម្ចាស់អាជីវកម្មឬម្ចាស់ក្រុមហ៊ុន ៖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-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Time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-Money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-Technology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-People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។</a:t>
            </a:r>
            <a:endParaRPr lang="en-US" sz="3200" u="none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F21D9E8-AF28-4247-B8EC-6F2D5FCF2FD4}"/>
              </a:ext>
            </a:extLst>
          </p:cNvPr>
          <p:cNvSpPr/>
          <p:nvPr/>
        </p:nvSpPr>
        <p:spPr>
          <a:xfrm rot="14193410">
            <a:off x="15897030" y="7733776"/>
            <a:ext cx="3897988" cy="3967595"/>
          </a:xfrm>
          <a:custGeom>
            <a:avLst/>
            <a:gdLst/>
            <a:ahLst/>
            <a:cxnLst/>
            <a:rect l="l" t="t" r="r" b="b"/>
            <a:pathLst>
              <a:path w="3897988" h="3967595">
                <a:moveTo>
                  <a:pt x="0" y="0"/>
                </a:moveTo>
                <a:lnTo>
                  <a:pt x="3897988" y="0"/>
                </a:lnTo>
                <a:lnTo>
                  <a:pt x="3897988" y="3967596"/>
                </a:lnTo>
                <a:lnTo>
                  <a:pt x="0" y="396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2893" y="466052"/>
            <a:ext cx="1110615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40"/>
              </a:lnSpc>
            </a:pPr>
            <a:r>
              <a:rPr lang="en-US" sz="4800" spc="-78" dirty="0">
                <a:solidFill>
                  <a:srgbClr val="B4CDB9"/>
                </a:solidFill>
                <a:latin typeface="Dingos Stamp"/>
                <a:ea typeface="Dingos Stamp"/>
                <a:cs typeface="Dingos Stamp"/>
                <a:sym typeface="Dingos Stamp"/>
              </a:rPr>
              <a:t>Project and Process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2260" y="1694753"/>
            <a:ext cx="16411326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 ការគ្រប់គ្រងទៅលើគំរោង គឺជាសកម្មភាពបន្តដែល ជាផែនការណ៍របស់អ្នកវិភាគ ក្នុងការត្រួតពិនិត្យនូវភាព ជឿនលឿន របស់ប្រព័ន្ធព័ត៌មានដែលកំពុងអភិវឌ្ឍ។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ឧទាហរណ៍ៈ ការគ្រប់គ្រងទៅលើគំរោង (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Project Management):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ក្រុមហ៊ុនចង់បង្កើតកម្មវិធីគ្រប់គ្រង ស្តុក។ អ្នកគ្រប់គ្រងគម្រោងត្រូវបែងចែកការងារ ដល់ក្រុមអ្នកអភិវឌ្ឍ អ្នករចនា និងអ្នកធ្វើតេស្ត ដើម្បី ធានាថាការងារគ្រប់ផ្នែកត្រូវបានសម្រេចតាមកាល វិភាគ។</a:t>
            </a:r>
            <a:endParaRPr lang="km-KH" sz="3200" b="1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➢</a:t>
            </a: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 </a:t>
            </a:r>
            <a:r>
              <a:rPr lang="km-KH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ចំណែកឯការគ្រប់គ្រងទៅលើដំណើរប្រតិបត្តិ គឺជា សកម្មភាពបន្តដែលស្ថាបនាឡើងនូវខ្នាតគំរូសំរាប់ សកម្មភាព វិធីសាស្ត្រនិងឧបករណ៍ដែលត្រូវប្រើក្នុង វដ្តជីវិតនៃការអភិវឌ្ឍន៍ប្រព័ន្ធ។</a:t>
            </a: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200" spc="107" dirty="0">
                <a:latin typeface="Khmer OS Content" panose="02000500000000020004" pitchFamily="2" charset="0"/>
                <a:ea typeface="Canva Sans Medium"/>
                <a:cs typeface="Khmer OS Content" panose="02000500000000020004" pitchFamily="2" charset="0"/>
                <a:sym typeface="Canva Sans Medium"/>
              </a:rPr>
              <a:t>	</a:t>
            </a:r>
            <a:endParaRPr lang="km-KH" sz="3200" spc="107" dirty="0">
              <a:latin typeface="Khmer OS Content" panose="02000500000000020004" pitchFamily="2" charset="0"/>
              <a:ea typeface="Canva Sans Medium"/>
              <a:cs typeface="Khmer OS Content" panose="02000500000000020004" pitchFamily="2" charset="0"/>
              <a:sym typeface="Canva Sans Medium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F34A63B4-BC03-4847-A57F-366B85BCE3A0}"/>
              </a:ext>
            </a:extLst>
          </p:cNvPr>
          <p:cNvSpPr/>
          <p:nvPr/>
        </p:nvSpPr>
        <p:spPr>
          <a:xfrm>
            <a:off x="-2102198" y="6782863"/>
            <a:ext cx="4204395" cy="4114800"/>
          </a:xfrm>
          <a:custGeom>
            <a:avLst/>
            <a:gdLst/>
            <a:ahLst/>
            <a:cxnLst/>
            <a:rect l="l" t="t" r="r" b="b"/>
            <a:pathLst>
              <a:path w="4204395" h="4114800">
                <a:moveTo>
                  <a:pt x="0" y="0"/>
                </a:moveTo>
                <a:lnTo>
                  <a:pt x="4204394" y="0"/>
                </a:lnTo>
                <a:lnTo>
                  <a:pt x="4204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62458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841</Words>
  <Application>Microsoft Office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Khmer OS Muol Light</vt:lpstr>
      <vt:lpstr>Canva Sans Medium</vt:lpstr>
      <vt:lpstr>League Spartan</vt:lpstr>
      <vt:lpstr>Arial</vt:lpstr>
      <vt:lpstr>Georgia Pro Cond Semibold</vt:lpstr>
      <vt:lpstr>Khmer OS Content</vt:lpstr>
      <vt:lpstr>Calibri</vt:lpstr>
      <vt:lpstr>DM Sans</vt:lpstr>
      <vt:lpstr>Oswald Bold</vt:lpstr>
      <vt:lpstr>Wingdings</vt:lpstr>
      <vt:lpstr>Dingos Stamp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Illustrated Emotional Development in Childhood Presentation</dc:title>
  <dc:creator>Makaraa</dc:creator>
  <cp:lastModifiedBy>Makara success</cp:lastModifiedBy>
  <cp:revision>10</cp:revision>
  <dcterms:created xsi:type="dcterms:W3CDTF">2006-08-16T00:00:00Z</dcterms:created>
  <dcterms:modified xsi:type="dcterms:W3CDTF">2025-01-14T03:28:51Z</dcterms:modified>
  <dc:identifier>DAGb8fNOoio</dc:identifier>
</cp:coreProperties>
</file>